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527" r:id="rId3"/>
    <p:sldId id="528" r:id="rId4"/>
    <p:sldId id="529" r:id="rId5"/>
    <p:sldId id="530" r:id="rId6"/>
    <p:sldId id="531" r:id="rId7"/>
    <p:sldId id="532" r:id="rId8"/>
    <p:sldId id="535" r:id="rId9"/>
    <p:sldId id="533" r:id="rId10"/>
    <p:sldId id="534" r:id="rId11"/>
    <p:sldId id="536" r:id="rId12"/>
    <p:sldId id="537" r:id="rId13"/>
    <p:sldId id="539" r:id="rId14"/>
    <p:sldId id="538" r:id="rId15"/>
    <p:sldId id="540" r:id="rId16"/>
    <p:sldId id="541" r:id="rId17"/>
    <p:sldId id="495" r:id="rId18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1"/>
      <p:bold r:id="rId2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0D0E3"/>
    <a:srgbClr val="009EA8"/>
    <a:srgbClr val="006699"/>
    <a:srgbClr val="00A0C6"/>
    <a:srgbClr val="8BE9FF"/>
    <a:srgbClr val="009E9A"/>
    <a:srgbClr val="00C4F2"/>
    <a:srgbClr val="FF9933"/>
    <a:srgbClr val="C35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49" autoAdjust="0"/>
    <p:restoredTop sz="94160" autoAdjust="0"/>
  </p:normalViewPr>
  <p:slideViewPr>
    <p:cSldViewPr>
      <p:cViewPr varScale="1">
        <p:scale>
          <a:sx n="127" d="100"/>
          <a:sy n="127" d="100"/>
        </p:scale>
        <p:origin x="200" y="208"/>
      </p:cViewPr>
      <p:guideLst>
        <p:guide orient="horz" pos="572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8952"/>
    </p:cViewPr>
  </p:sorterViewPr>
  <p:notesViewPr>
    <p:cSldViewPr>
      <p:cViewPr varScale="1">
        <p:scale>
          <a:sx n="81" d="100"/>
          <a:sy n="81" d="100"/>
        </p:scale>
        <p:origin x="-94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2020. 7. 16.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2020. 7. 16.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1193169"/>
            <a:ext cx="7186613" cy="7940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따라</a:t>
            </a:r>
            <a:r>
              <a:rPr kumimoji="0" lang="en-US" altLang="ko-KR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하면서 배우는 </a:t>
            </a:r>
            <a:r>
              <a:rPr kumimoji="0" lang="ko-KR" altLang="en-US" sz="2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endParaRPr kumimoji="0" lang="en-US" altLang="ko-KR" sz="2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메가</a:t>
            </a:r>
            <a:r>
              <a:rPr kumimoji="0" lang="en-US" altLang="ko-KR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2560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으로 </a:t>
            </a: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마이크로컨트롤러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시작하기</a:t>
            </a:r>
            <a:endParaRPr kumimoji="0" lang="de-DE" altLang="ko-KR" sz="1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2274257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>
                <a:ea typeface="맑은 고딕" pitchFamily="50" charset="-127"/>
              </a:rPr>
              <a:t>허경용</a:t>
            </a:r>
            <a:r>
              <a:rPr kumimoji="0" lang="ko-KR" altLang="en-US" sz="1050" dirty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072"/>
            </a:avLst>
          </a:prstGeom>
          <a:noFill/>
          <a:ln w="53975">
            <a:solidFill>
              <a:srgbClr val="80D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179512" y="4653136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>
              <a:defRPr/>
            </a:pPr>
            <a:r>
              <a:rPr lang="en-US" altLang="ko-KR" sz="2800" b="1" spc="-150" dirty="0">
                <a:solidFill>
                  <a:srgbClr val="006699"/>
                </a:solidFill>
                <a:ea typeface="맑은 고딕" panose="020B0503020000020004" pitchFamily="50" charset="-127"/>
              </a:rPr>
              <a:t>Chapter </a:t>
            </a:r>
            <a:r>
              <a:rPr lang="en-US" altLang="ko-KR" sz="4800" b="1" spc="-150" dirty="0">
                <a:solidFill>
                  <a:srgbClr val="006699"/>
                </a:solidFill>
                <a:ea typeface="맑은 고딕" panose="020B0503020000020004" pitchFamily="50" charset="-127"/>
              </a:rPr>
              <a:t>08</a:t>
            </a:r>
            <a:endParaRPr lang="ko-KR" altLang="en-US" sz="4800" b="1" dirty="0">
              <a:solidFill>
                <a:srgbClr val="006699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080154" y="5262299"/>
            <a:ext cx="4863832" cy="891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algn="r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ko-KR" altLang="en-US" sz="4800" b="1" kern="1200" spc="-30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공공데이터</a:t>
            </a:r>
            <a:r>
              <a:rPr kumimoji="1" lang="ko-KR" altLang="en-US" sz="4800" b="1" kern="1200" spc="-3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 활용</a:t>
            </a:r>
            <a:endParaRPr kumimoji="1" lang="en-US" altLang="ko-KR" sz="4800" b="1" kern="1200" spc="-3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19067" y="5391150"/>
            <a:ext cx="2160583" cy="986519"/>
            <a:chOff x="2278067" y="5410200"/>
            <a:chExt cx="2160583" cy="986519"/>
          </a:xfrm>
        </p:grpSpPr>
        <p:pic>
          <p:nvPicPr>
            <p:cNvPr id="340994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6" b="30251"/>
            <a:stretch/>
          </p:blipFill>
          <p:spPr bwMode="auto">
            <a:xfrm rot="16200000">
              <a:off x="2832739" y="4924157"/>
              <a:ext cx="917890" cy="202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 userDrawn="1"/>
          </p:nvSpPr>
          <p:spPr>
            <a:xfrm>
              <a:off x="3923928" y="5410200"/>
              <a:ext cx="514722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099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5874" y="-1870537"/>
            <a:ext cx="3565991" cy="858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gradFill flip="none" rotWithShape="1">
            <a:gsLst>
              <a:gs pos="11000">
                <a:srgbClr val="009EA8">
                  <a:alpha val="93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3275856" y="93663"/>
            <a:ext cx="5682408" cy="526106"/>
            <a:chOff x="4190275" y="188640"/>
            <a:chExt cx="5684696" cy="524792"/>
          </a:xfrm>
        </p:grpSpPr>
        <p:sp>
          <p:nvSpPr>
            <p:cNvPr id="4" name="직사각형 3"/>
            <p:cNvSpPr/>
            <p:nvPr/>
          </p:nvSpPr>
          <p:spPr>
            <a:xfrm>
              <a:off x="5414904" y="188640"/>
              <a:ext cx="4460067" cy="524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lvl="1" algn="l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kumimoji="1" lang="ko-KR" altLang="en-US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디지털 데이터 출력 </a:t>
              </a:r>
              <a:r>
                <a:rPr kumimoji="1" lang="en-US" altLang="ko-KR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: LED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4190275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05</a:t>
              </a:r>
              <a:endParaRPr lang="ko-KR" altLang="en-US" sz="2800" b="1" dirty="0">
                <a:solidFill>
                  <a:srgbClr val="009EA8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 rot="5400000">
            <a:off x="3944669" y="1656035"/>
            <a:ext cx="6858000" cy="3545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" y="2780928"/>
            <a:ext cx="6362700" cy="99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>
                <a:tab pos="2514600" algn="l"/>
              </a:tabLst>
              <a:defRPr/>
            </a:pPr>
            <a:r>
              <a:rPr kumimoji="1" lang="en-US" altLang="ko-KR" sz="5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you!!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"/>
          <a:stretch/>
        </p:blipFill>
        <p:spPr bwMode="auto">
          <a:xfrm>
            <a:off x="6334879" y="4074"/>
            <a:ext cx="2811760" cy="686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 eaLnBrk="1" latinLnBrk="1" hangingPunct="1">
              <a:spcBef>
                <a:spcPct val="20000"/>
              </a:spcBef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2020. 7. 16.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ather.go.kr/weather/lifenindustry/sevice_rss.jsp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버스 도착 정보 받아오기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959B2-D4E6-0446-B602-2674DEDD5B97}"/>
              </a:ext>
            </a:extLst>
          </p:cNvPr>
          <p:cNvSpPr/>
          <p:nvPr/>
        </p:nvSpPr>
        <p:spPr>
          <a:xfrm>
            <a:off x="249" y="692696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 err="1">
                <a:latin typeface="+mn-ea"/>
                <a:ea typeface="+mn-ea"/>
              </a:rPr>
              <a:t>serviceKey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는 </a:t>
            </a:r>
            <a:r>
              <a:rPr lang="ko-KR" altLang="en-US" sz="2000" spc="-50" dirty="0" err="1">
                <a:latin typeface="+mn-ea"/>
                <a:ea typeface="+mn-ea"/>
              </a:rPr>
              <a:t>부여받은</a:t>
            </a:r>
            <a:r>
              <a:rPr lang="ko-KR" altLang="en-US" sz="2000" spc="-50" dirty="0">
                <a:latin typeface="+mn-ea"/>
                <a:ea typeface="+mn-ea"/>
              </a:rPr>
              <a:t> 일반 인증키 사용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 err="1">
                <a:latin typeface="+mn-ea"/>
                <a:ea typeface="+mn-ea"/>
              </a:rPr>
              <a:t>stationId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 err="1">
                <a:latin typeface="+mn-ea"/>
                <a:ea typeface="+mn-ea"/>
              </a:rPr>
              <a:t>routeId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 err="1">
                <a:latin typeface="+mn-ea"/>
                <a:ea typeface="+mn-ea"/>
              </a:rPr>
              <a:t>staOrder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필요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48A273C-74F8-584A-8DEF-BE784955A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63955"/>
            <a:ext cx="6900313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7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버스 도착 정보 받아오기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959B2-D4E6-0446-B602-2674DEDD5B97}"/>
              </a:ext>
            </a:extLst>
          </p:cNvPr>
          <p:cNvSpPr/>
          <p:nvPr/>
        </p:nvSpPr>
        <p:spPr>
          <a:xfrm>
            <a:off x="248" y="692696"/>
            <a:ext cx="8532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“</a:t>
            </a:r>
            <a:r>
              <a:rPr lang="ko-KR" altLang="en-US" sz="2000" spc="-50" dirty="0">
                <a:latin typeface="+mn-ea"/>
                <a:ea typeface="+mn-ea"/>
              </a:rPr>
              <a:t>버스 노선 조회 서비스</a:t>
            </a:r>
            <a:r>
              <a:rPr lang="en-US" altLang="ko-KR" sz="2000" spc="-50" dirty="0">
                <a:latin typeface="+mn-ea"/>
                <a:ea typeface="+mn-ea"/>
              </a:rPr>
              <a:t>”</a:t>
            </a:r>
            <a:r>
              <a:rPr lang="ko-KR" altLang="en-US" sz="2000" spc="-50" dirty="0">
                <a:latin typeface="+mn-ea"/>
                <a:ea typeface="+mn-ea"/>
              </a:rPr>
              <a:t>의 </a:t>
            </a:r>
            <a:r>
              <a:rPr lang="en-US" altLang="ko-KR" sz="2000" spc="-50" dirty="0">
                <a:latin typeface="+mn-ea"/>
                <a:ea typeface="+mn-ea"/>
              </a:rPr>
              <a:t>“</a:t>
            </a:r>
            <a:r>
              <a:rPr lang="ko-KR" altLang="en-US" sz="2000" spc="-50" dirty="0">
                <a:latin typeface="+mn-ea"/>
                <a:ea typeface="+mn-ea"/>
              </a:rPr>
              <a:t>노선번호목록조회</a:t>
            </a:r>
            <a:r>
              <a:rPr lang="en-US" altLang="ko-KR" sz="2000" spc="-50" dirty="0">
                <a:latin typeface="+mn-ea"/>
                <a:ea typeface="+mn-ea"/>
              </a:rPr>
              <a:t>”</a:t>
            </a:r>
            <a:r>
              <a:rPr lang="ko-KR" altLang="en-US" sz="2000" spc="-50" dirty="0">
                <a:latin typeface="+mn-ea"/>
                <a:ea typeface="+mn-ea"/>
              </a:rPr>
              <a:t> 기능으로 </a:t>
            </a:r>
            <a:r>
              <a:rPr lang="en-US" altLang="ko-KR" sz="2000" spc="-50" dirty="0" err="1">
                <a:latin typeface="+mn-ea"/>
                <a:ea typeface="+mn-ea"/>
              </a:rPr>
              <a:t>routeId</a:t>
            </a:r>
            <a:r>
              <a:rPr lang="ko-KR" altLang="en-US" sz="2000" spc="-50" dirty="0" err="1">
                <a:latin typeface="+mn-ea"/>
                <a:ea typeface="+mn-ea"/>
              </a:rPr>
              <a:t>를</a:t>
            </a:r>
            <a:r>
              <a:rPr lang="ko-KR" altLang="en-US" sz="2000" spc="-50" dirty="0">
                <a:latin typeface="+mn-ea"/>
                <a:ea typeface="+mn-ea"/>
              </a:rPr>
              <a:t> 얻자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71FDD9F-2D75-A54B-9DE3-93BCD9EC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275096"/>
            <a:ext cx="7848600" cy="45776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230458-FFEC-AE40-A199-BDD268079B18}"/>
              </a:ext>
            </a:extLst>
          </p:cNvPr>
          <p:cNvSpPr/>
          <p:nvPr/>
        </p:nvSpPr>
        <p:spPr>
          <a:xfrm>
            <a:off x="2195736" y="4869160"/>
            <a:ext cx="1512168" cy="3600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E3BC2-A662-474F-91EA-237DA8F0685A}"/>
              </a:ext>
            </a:extLst>
          </p:cNvPr>
          <p:cNvSpPr txBox="1"/>
          <p:nvPr/>
        </p:nvSpPr>
        <p:spPr>
          <a:xfrm>
            <a:off x="2195736" y="5213129"/>
            <a:ext cx="1080120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kumimoji="1" lang="ko-Kore-KR" altLang="en-US" dirty="0"/>
              <a:t>버스번호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217232-836C-9042-9B24-FE472B242EC7}"/>
              </a:ext>
            </a:extLst>
          </p:cNvPr>
          <p:cNvSpPr/>
          <p:nvPr/>
        </p:nvSpPr>
        <p:spPr>
          <a:xfrm>
            <a:off x="4108477" y="5440210"/>
            <a:ext cx="895571" cy="36004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7034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버스 도착 정보 받아오기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10373BE-FD37-7642-BD37-D31ECD902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606544"/>
            <a:ext cx="4508500" cy="6248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9CBBB2-F178-7647-AB71-2D34B662DA71}"/>
              </a:ext>
            </a:extLst>
          </p:cNvPr>
          <p:cNvSpPr/>
          <p:nvPr/>
        </p:nvSpPr>
        <p:spPr>
          <a:xfrm>
            <a:off x="248" y="692696"/>
            <a:ext cx="85321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 err="1">
                <a:latin typeface="+mn-ea"/>
                <a:ea typeface="+mn-ea"/>
              </a:rPr>
              <a:t>routeName</a:t>
            </a:r>
            <a:r>
              <a:rPr lang="ko-KR" altLang="en-US" sz="2000" spc="-50" dirty="0">
                <a:latin typeface="+mn-ea"/>
                <a:ea typeface="+mn-ea"/>
              </a:rPr>
              <a:t>에 </a:t>
            </a:r>
            <a:r>
              <a:rPr lang="en-US" altLang="ko-KR" sz="2000" spc="-50" dirty="0">
                <a:latin typeface="+mn-ea"/>
                <a:ea typeface="+mn-ea"/>
              </a:rPr>
              <a:t>50</a:t>
            </a:r>
            <a:r>
              <a:rPr lang="ko-KR" altLang="en-US" sz="2000" spc="-50" dirty="0">
                <a:latin typeface="+mn-ea"/>
                <a:ea typeface="+mn-ea"/>
              </a:rPr>
              <a:t>이 들어간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모든 버스 정류장이 보이지만</a:t>
            </a:r>
            <a:r>
              <a:rPr lang="en-US" altLang="ko-KR" sz="2000" spc="-50" dirty="0">
                <a:latin typeface="+mn-ea"/>
                <a:ea typeface="+mn-ea"/>
              </a:rPr>
              <a:t>,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구분할 수 있음</a:t>
            </a:r>
            <a:r>
              <a:rPr lang="en-US" altLang="ko-KR" sz="2000" spc="-50" dirty="0">
                <a:latin typeface="+mn-ea"/>
                <a:ea typeface="+mn-ea"/>
              </a:rPr>
              <a:t>.</a:t>
            </a: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즉</a:t>
            </a:r>
            <a:r>
              <a:rPr lang="en-US" altLang="ko-KR" sz="2000" spc="-50" dirty="0">
                <a:latin typeface="+mn-ea"/>
                <a:ea typeface="+mn-ea"/>
              </a:rPr>
              <a:t>,</a:t>
            </a:r>
            <a:r>
              <a:rPr lang="ko-KR" altLang="en-US" sz="2000" spc="-50" dirty="0">
                <a:latin typeface="+mn-ea"/>
                <a:ea typeface="+mn-ea"/>
              </a:rPr>
              <a:t> 우리가 원하는 </a:t>
            </a:r>
            <a:r>
              <a:rPr lang="en-US" altLang="ko-KR" sz="2000" spc="-50" dirty="0" err="1">
                <a:latin typeface="+mn-ea"/>
                <a:ea typeface="+mn-ea"/>
              </a:rPr>
              <a:t>routeId</a:t>
            </a:r>
            <a:r>
              <a:rPr lang="ko-KR" altLang="en-US" sz="2000" spc="-50" dirty="0">
                <a:latin typeface="+mn-ea"/>
                <a:ea typeface="+mn-ea"/>
              </a:rPr>
              <a:t>는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204000012</a:t>
            </a:r>
            <a:r>
              <a:rPr lang="ko-KR" altLang="en-US" sz="2000" spc="-50" dirty="0">
                <a:latin typeface="+mn-ea"/>
                <a:ea typeface="+mn-ea"/>
              </a:rPr>
              <a:t> 임을 </a:t>
            </a:r>
            <a:r>
              <a:rPr lang="ko-KR" altLang="en-US" sz="2000" spc="-50" dirty="0" err="1">
                <a:latin typeface="+mn-ea"/>
                <a:ea typeface="+mn-ea"/>
              </a:rPr>
              <a:t>알수가</a:t>
            </a:r>
            <a:r>
              <a:rPr lang="ko-KR" altLang="en-US" sz="2000" spc="-50" dirty="0">
                <a:latin typeface="+mn-ea"/>
                <a:ea typeface="+mn-ea"/>
              </a:rPr>
              <a:t> 있음</a:t>
            </a:r>
            <a:r>
              <a:rPr lang="en-US" altLang="ko-KR" sz="2000" spc="-50" dirty="0">
                <a:latin typeface="+mn-ea"/>
                <a:ea typeface="+mn-ea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485F99-D21D-3240-9631-EB17CAB743FC}"/>
              </a:ext>
            </a:extLst>
          </p:cNvPr>
          <p:cNvSpPr/>
          <p:nvPr/>
        </p:nvSpPr>
        <p:spPr>
          <a:xfrm>
            <a:off x="3940810" y="512676"/>
            <a:ext cx="4491618" cy="1692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038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버스 도착 정보 받아오기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959B2-D4E6-0446-B602-2674DEDD5B97}"/>
              </a:ext>
            </a:extLst>
          </p:cNvPr>
          <p:cNvSpPr/>
          <p:nvPr/>
        </p:nvSpPr>
        <p:spPr>
          <a:xfrm>
            <a:off x="248" y="692696"/>
            <a:ext cx="8532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“</a:t>
            </a:r>
            <a:r>
              <a:rPr lang="ko-KR" altLang="en-US" sz="2000" spc="-50" dirty="0">
                <a:latin typeface="+mn-ea"/>
                <a:ea typeface="+mn-ea"/>
              </a:rPr>
              <a:t>버스 노선 조회 서비스</a:t>
            </a:r>
            <a:r>
              <a:rPr lang="en-US" altLang="ko-KR" sz="2000" spc="-50" dirty="0">
                <a:latin typeface="+mn-ea"/>
                <a:ea typeface="+mn-ea"/>
              </a:rPr>
              <a:t>”</a:t>
            </a:r>
            <a:r>
              <a:rPr lang="ko-KR" altLang="en-US" sz="2000" spc="-50" dirty="0">
                <a:latin typeface="+mn-ea"/>
                <a:ea typeface="+mn-ea"/>
              </a:rPr>
              <a:t>의 </a:t>
            </a:r>
            <a:r>
              <a:rPr lang="en-US" altLang="ko-KR" sz="2000" spc="-50" dirty="0">
                <a:latin typeface="+mn-ea"/>
                <a:ea typeface="+mn-ea"/>
              </a:rPr>
              <a:t>“</a:t>
            </a:r>
            <a:r>
              <a:rPr lang="ko-KR" altLang="en-US" sz="2000" spc="-50" dirty="0">
                <a:latin typeface="+mn-ea"/>
                <a:ea typeface="+mn-ea"/>
              </a:rPr>
              <a:t>경유정류소목록</a:t>
            </a:r>
            <a:r>
              <a:rPr lang="en-US" altLang="ko-KR" sz="2000" spc="-50" dirty="0">
                <a:latin typeface="+mn-ea"/>
                <a:ea typeface="+mn-ea"/>
              </a:rPr>
              <a:t>”</a:t>
            </a:r>
            <a:r>
              <a:rPr lang="ko-KR" altLang="en-US" sz="2000" spc="-50" dirty="0">
                <a:latin typeface="+mn-ea"/>
                <a:ea typeface="+mn-ea"/>
              </a:rPr>
              <a:t> 기능으로 </a:t>
            </a:r>
            <a:r>
              <a:rPr lang="en-US" altLang="ko-KR" sz="2000" spc="-50" dirty="0" err="1">
                <a:latin typeface="+mn-ea"/>
                <a:ea typeface="+mn-ea"/>
              </a:rPr>
              <a:t>stationId</a:t>
            </a:r>
            <a:r>
              <a:rPr lang="ko-KR" altLang="en-US" sz="2000" spc="-50" dirty="0" err="1">
                <a:latin typeface="+mn-ea"/>
                <a:ea typeface="+mn-ea"/>
              </a:rPr>
              <a:t>를</a:t>
            </a:r>
            <a:r>
              <a:rPr lang="ko-KR" altLang="en-US" sz="2000" spc="-50" dirty="0">
                <a:latin typeface="+mn-ea"/>
                <a:ea typeface="+mn-ea"/>
              </a:rPr>
              <a:t> 얻자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A1BDCCF-7702-F640-ADEC-72BA6B715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75096"/>
            <a:ext cx="7562112" cy="45527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2A92D6-4AE1-9242-864C-0FF59521A188}"/>
              </a:ext>
            </a:extLst>
          </p:cNvPr>
          <p:cNvSpPr/>
          <p:nvPr/>
        </p:nvSpPr>
        <p:spPr>
          <a:xfrm>
            <a:off x="0" y="5965249"/>
            <a:ext cx="85321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전에 얻은 </a:t>
            </a:r>
            <a:r>
              <a:rPr lang="en-US" altLang="ko-KR" sz="2000" spc="-50" dirty="0" err="1">
                <a:latin typeface="+mn-ea"/>
                <a:ea typeface="+mn-ea"/>
              </a:rPr>
              <a:t>routeId</a:t>
            </a:r>
            <a:r>
              <a:rPr lang="ko-KR" altLang="en-US" sz="2000" spc="-50" dirty="0" err="1">
                <a:latin typeface="+mn-ea"/>
                <a:ea typeface="+mn-ea"/>
              </a:rPr>
              <a:t>를</a:t>
            </a:r>
            <a:r>
              <a:rPr lang="ko-KR" altLang="en-US" sz="2000" spc="-50" dirty="0">
                <a:latin typeface="+mn-ea"/>
                <a:ea typeface="+mn-ea"/>
              </a:rPr>
              <a:t> 입력하여 정류소 번호인 </a:t>
            </a:r>
            <a:r>
              <a:rPr lang="en-US" altLang="ko-KR" sz="2000" spc="-50" dirty="0" err="1">
                <a:latin typeface="+mn-ea"/>
                <a:ea typeface="+mn-ea"/>
              </a:rPr>
              <a:t>stationId</a:t>
            </a:r>
            <a:r>
              <a:rPr lang="ko-KR" altLang="en-US" sz="2000" spc="-50" dirty="0" err="1">
                <a:latin typeface="+mn-ea"/>
                <a:ea typeface="+mn-ea"/>
              </a:rPr>
              <a:t>를</a:t>
            </a:r>
            <a:r>
              <a:rPr lang="ko-KR" altLang="en-US" sz="2000" spc="-50" dirty="0">
                <a:latin typeface="+mn-ea"/>
                <a:ea typeface="+mn-ea"/>
              </a:rPr>
              <a:t> 조회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25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9CBBB2-F178-7647-AB71-2D34B662DA71}"/>
              </a:ext>
            </a:extLst>
          </p:cNvPr>
          <p:cNvSpPr/>
          <p:nvPr/>
        </p:nvSpPr>
        <p:spPr>
          <a:xfrm>
            <a:off x="248" y="692696"/>
            <a:ext cx="85321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한화오벨리스크의 </a:t>
            </a:r>
            <a:r>
              <a:rPr lang="en-US" altLang="ko-KR" sz="2000" spc="-50" dirty="0" err="1">
                <a:latin typeface="+mn-ea"/>
                <a:ea typeface="+mn-ea"/>
              </a:rPr>
              <a:t>stationId</a:t>
            </a:r>
            <a:r>
              <a:rPr lang="ko-KR" altLang="en-US" sz="2000" spc="-50" dirty="0">
                <a:latin typeface="+mn-ea"/>
                <a:ea typeface="+mn-ea"/>
              </a:rPr>
              <a:t>인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204000145</a:t>
            </a:r>
            <a:r>
              <a:rPr lang="ko-KR" altLang="en-US" sz="2000" spc="-50" dirty="0" err="1">
                <a:latin typeface="+mn-ea"/>
                <a:ea typeface="+mn-ea"/>
              </a:rPr>
              <a:t>를</a:t>
            </a:r>
            <a:r>
              <a:rPr lang="ko-KR" altLang="en-US" sz="2000" spc="-50" dirty="0">
                <a:latin typeface="+mn-ea"/>
                <a:ea typeface="+mn-ea"/>
              </a:rPr>
              <a:t> 알 수 있음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4322F10-BF38-5248-B270-9F0980054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78" y="580423"/>
            <a:ext cx="4263950" cy="594066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485F99-D21D-3240-9631-EB17CAB743FC}"/>
              </a:ext>
            </a:extLst>
          </p:cNvPr>
          <p:cNvSpPr/>
          <p:nvPr/>
        </p:nvSpPr>
        <p:spPr>
          <a:xfrm>
            <a:off x="4266343" y="2582906"/>
            <a:ext cx="4491618" cy="2070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버스 도착 정보 받아오기</a:t>
            </a:r>
          </a:p>
        </p:txBody>
      </p:sp>
    </p:spTree>
    <p:extLst>
      <p:ext uri="{BB962C8B-B14F-4D97-AF65-F5344CB8AC3E}">
        <p14:creationId xmlns:p14="http://schemas.microsoft.com/office/powerpoint/2010/main" val="349945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버스 도착 정보 받아오기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959B2-D4E6-0446-B602-2674DEDD5B97}"/>
              </a:ext>
            </a:extLst>
          </p:cNvPr>
          <p:cNvSpPr/>
          <p:nvPr/>
        </p:nvSpPr>
        <p:spPr>
          <a:xfrm>
            <a:off x="248" y="692696"/>
            <a:ext cx="85321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“</a:t>
            </a:r>
            <a:r>
              <a:rPr lang="ko-KR" altLang="en-US" sz="2000" spc="-50" dirty="0">
                <a:latin typeface="+mn-ea"/>
                <a:ea typeface="+mn-ea"/>
              </a:rPr>
              <a:t>버스 도착 정보 조회 서비스</a:t>
            </a:r>
            <a:r>
              <a:rPr lang="en-US" altLang="ko-KR" sz="2000" spc="-50" dirty="0">
                <a:latin typeface="+mn-ea"/>
                <a:ea typeface="+mn-ea"/>
              </a:rPr>
              <a:t>”</a:t>
            </a:r>
            <a:r>
              <a:rPr lang="ko-KR" altLang="en-US" sz="2000" spc="-50" dirty="0">
                <a:latin typeface="+mn-ea"/>
                <a:ea typeface="+mn-ea"/>
              </a:rPr>
              <a:t>의 </a:t>
            </a:r>
            <a:r>
              <a:rPr lang="en-US" altLang="ko-KR" sz="2000" spc="-50" dirty="0">
                <a:latin typeface="+mn-ea"/>
                <a:ea typeface="+mn-ea"/>
              </a:rPr>
              <a:t>“</a:t>
            </a:r>
            <a:r>
              <a:rPr lang="ko-KR" altLang="en-US" sz="2000" spc="-50" dirty="0">
                <a:latin typeface="+mn-ea"/>
                <a:ea typeface="+mn-ea"/>
              </a:rPr>
              <a:t>버스도착정보목록</a:t>
            </a:r>
            <a:r>
              <a:rPr lang="en-US" altLang="ko-KR" sz="2000" spc="-50" dirty="0">
                <a:latin typeface="+mn-ea"/>
                <a:ea typeface="+mn-ea"/>
              </a:rPr>
              <a:t>”</a:t>
            </a:r>
            <a:r>
              <a:rPr lang="ko-KR" altLang="en-US" sz="2000" spc="-50" dirty="0">
                <a:latin typeface="+mn-ea"/>
                <a:ea typeface="+mn-ea"/>
              </a:rPr>
              <a:t> 기능 사용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 err="1">
                <a:latin typeface="+mn-ea"/>
                <a:ea typeface="+mn-ea"/>
              </a:rPr>
              <a:t>serviceKey</a:t>
            </a:r>
            <a:r>
              <a:rPr lang="ko-KR" altLang="en-US" sz="2000" spc="-50" dirty="0">
                <a:latin typeface="+mn-ea"/>
                <a:ea typeface="+mn-ea"/>
              </a:rPr>
              <a:t>는 일반 </a:t>
            </a:r>
            <a:r>
              <a:rPr lang="ko-KR" altLang="en-US" sz="2000" spc="-50" dirty="0" err="1">
                <a:latin typeface="+mn-ea"/>
                <a:ea typeface="+mn-ea"/>
              </a:rPr>
              <a:t>인증키를</a:t>
            </a:r>
            <a:r>
              <a:rPr lang="ko-KR" altLang="en-US" sz="2000" spc="-50" dirty="0">
                <a:latin typeface="+mn-ea"/>
                <a:ea typeface="+mn-ea"/>
              </a:rPr>
              <a:t> 넣고</a:t>
            </a:r>
            <a:r>
              <a:rPr lang="en-US" altLang="ko-KR" sz="2000" spc="-50" dirty="0">
                <a:latin typeface="+mn-ea"/>
                <a:ea typeface="+mn-ea"/>
              </a:rPr>
              <a:t>,</a:t>
            </a:r>
            <a:r>
              <a:rPr lang="ko-KR" altLang="en-US" sz="2000" spc="-50" dirty="0">
                <a:latin typeface="+mn-ea"/>
                <a:ea typeface="+mn-ea"/>
              </a:rPr>
              <a:t> 전에 얻은 </a:t>
            </a:r>
            <a:r>
              <a:rPr lang="en-US" altLang="ko-KR" sz="2000" spc="-50" dirty="0" err="1">
                <a:latin typeface="+mn-ea"/>
                <a:ea typeface="+mn-ea"/>
              </a:rPr>
              <a:t>stationId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넣기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A512EB5-D0CA-BE4E-A2FC-269505787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6480720" cy="52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7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버스 도착 정보 받아오기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959B2-D4E6-0446-B602-2674DEDD5B97}"/>
              </a:ext>
            </a:extLst>
          </p:cNvPr>
          <p:cNvSpPr/>
          <p:nvPr/>
        </p:nvSpPr>
        <p:spPr>
          <a:xfrm>
            <a:off x="248" y="692696"/>
            <a:ext cx="85321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“</a:t>
            </a:r>
            <a:r>
              <a:rPr lang="ko-KR" altLang="en-US" sz="2000" spc="-50" dirty="0">
                <a:latin typeface="+mn-ea"/>
                <a:ea typeface="+mn-ea"/>
              </a:rPr>
              <a:t>버스 도착 정보 조회 서비스</a:t>
            </a:r>
            <a:r>
              <a:rPr lang="en-US" altLang="ko-KR" sz="2000" spc="-50" dirty="0">
                <a:latin typeface="+mn-ea"/>
                <a:ea typeface="+mn-ea"/>
              </a:rPr>
              <a:t>”</a:t>
            </a:r>
            <a:r>
              <a:rPr lang="ko-KR" altLang="en-US" sz="2000" spc="-50" dirty="0">
                <a:latin typeface="+mn-ea"/>
                <a:ea typeface="+mn-ea"/>
              </a:rPr>
              <a:t>의 </a:t>
            </a:r>
            <a:r>
              <a:rPr lang="en-US" altLang="ko-KR" sz="2000" spc="-50" dirty="0">
                <a:latin typeface="+mn-ea"/>
                <a:ea typeface="+mn-ea"/>
              </a:rPr>
              <a:t>“</a:t>
            </a:r>
            <a:r>
              <a:rPr lang="ko-KR" altLang="en-US" sz="2000" spc="-50" dirty="0">
                <a:latin typeface="+mn-ea"/>
                <a:ea typeface="+mn-ea"/>
              </a:rPr>
              <a:t>버스도착정보목록</a:t>
            </a:r>
            <a:r>
              <a:rPr lang="en-US" altLang="ko-KR" sz="2000" spc="-50" dirty="0">
                <a:latin typeface="+mn-ea"/>
                <a:ea typeface="+mn-ea"/>
              </a:rPr>
              <a:t>”</a:t>
            </a:r>
            <a:r>
              <a:rPr lang="ko-KR" altLang="en-US" sz="2000" spc="-50" dirty="0">
                <a:latin typeface="+mn-ea"/>
                <a:ea typeface="+mn-ea"/>
              </a:rPr>
              <a:t> 기능 사용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en-US" altLang="ko-KR" sz="2000" spc="-50" dirty="0" err="1">
                <a:latin typeface="+mn-ea"/>
                <a:ea typeface="+mn-ea"/>
              </a:rPr>
              <a:t>serviceKey</a:t>
            </a:r>
            <a:r>
              <a:rPr lang="ko-KR" altLang="en-US" sz="2000" spc="-50" dirty="0">
                <a:latin typeface="+mn-ea"/>
                <a:ea typeface="+mn-ea"/>
              </a:rPr>
              <a:t>는 일반 </a:t>
            </a:r>
            <a:r>
              <a:rPr lang="ko-KR" altLang="en-US" sz="2000" spc="-50" dirty="0" err="1">
                <a:latin typeface="+mn-ea"/>
                <a:ea typeface="+mn-ea"/>
              </a:rPr>
              <a:t>인증키를</a:t>
            </a:r>
            <a:r>
              <a:rPr lang="ko-KR" altLang="en-US" sz="2000" spc="-50" dirty="0">
                <a:latin typeface="+mn-ea"/>
                <a:ea typeface="+mn-ea"/>
              </a:rPr>
              <a:t> 넣고</a:t>
            </a:r>
            <a:r>
              <a:rPr lang="en-US" altLang="ko-KR" sz="2000" spc="-50" dirty="0">
                <a:latin typeface="+mn-ea"/>
                <a:ea typeface="+mn-ea"/>
              </a:rPr>
              <a:t>,</a:t>
            </a:r>
            <a:r>
              <a:rPr lang="ko-KR" altLang="en-US" sz="2000" spc="-50" dirty="0">
                <a:latin typeface="+mn-ea"/>
                <a:ea typeface="+mn-ea"/>
              </a:rPr>
              <a:t> 전에 얻은 </a:t>
            </a:r>
            <a:r>
              <a:rPr lang="en-US" altLang="ko-KR" sz="2000" spc="-50" dirty="0" err="1">
                <a:latin typeface="+mn-ea"/>
                <a:ea typeface="+mn-ea"/>
              </a:rPr>
              <a:t>stationId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넣기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163A1E1-A0B0-464E-8B18-CC641F0D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72" y="1570338"/>
            <a:ext cx="3340588" cy="50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9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정부 </a:t>
            </a:r>
            <a:r>
              <a:rPr lang="ko-KR" altLang="en-US" sz="2200" b="1" spc="-100" dirty="0" err="1">
                <a:latin typeface="+mn-ea"/>
                <a:ea typeface="+mn-ea"/>
              </a:rPr>
              <a:t>공공데이터</a:t>
            </a:r>
            <a:r>
              <a:rPr lang="ko-KR" altLang="en-US" sz="2200" b="1" spc="-100" dirty="0">
                <a:latin typeface="+mn-ea"/>
                <a:ea typeface="+mn-ea"/>
              </a:rPr>
              <a:t> 포털 접속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297125"/>
            <a:ext cx="7776864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" altLang="ko-Kore-KR" sz="2000" dirty="0">
                <a:hlinkClick r:id="rId3"/>
              </a:rPr>
              <a:t>https://www.data.go.kr/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13" name="그림 12" descr="스크린샷, 대형, 쥐고있는, 파란색이(가) 표시된 사진&#10;&#10;자동 생성된 설명">
            <a:extLst>
              <a:ext uri="{FF2B5EF4-FFF2-40B4-BE49-F238E27FC236}">
                <a16:creationId xmlns:a16="http://schemas.microsoft.com/office/drawing/2014/main" id="{A65E2419-206E-FC45-AD24-A500DC996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" y="1844824"/>
            <a:ext cx="8532440" cy="48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7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미세먼지 </a:t>
            </a:r>
            <a:r>
              <a:rPr lang="ko-KR" altLang="en-US" sz="2200" b="1" spc="-100" dirty="0" err="1">
                <a:latin typeface="+mn-ea"/>
                <a:ea typeface="+mn-ea"/>
              </a:rPr>
              <a:t>공공데이터</a:t>
            </a:r>
            <a:r>
              <a:rPr lang="ko-KR" altLang="en-US" sz="2200" b="1" spc="-100" dirty="0">
                <a:latin typeface="+mn-ea"/>
                <a:ea typeface="+mn-ea"/>
              </a:rPr>
              <a:t> 받기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F907536-190E-6145-BDEE-C8C0B4638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7726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F70BAF7-5C71-014C-A16A-71AA9FE32EB8}"/>
              </a:ext>
            </a:extLst>
          </p:cNvPr>
          <p:cNvSpPr/>
          <p:nvPr/>
        </p:nvSpPr>
        <p:spPr>
          <a:xfrm>
            <a:off x="611560" y="1297125"/>
            <a:ext cx="7776864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검색창에</a:t>
            </a:r>
            <a:r>
              <a:rPr lang="ko-KR" altLang="en-US" sz="2000" spc="-50" dirty="0">
                <a:latin typeface="+mn-ea"/>
                <a:ea typeface="+mn-ea"/>
              </a:rPr>
              <a:t> 미세먼지 검색 </a:t>
            </a:r>
            <a:r>
              <a:rPr lang="en-US" altLang="ko-KR" sz="2000" spc="-50" dirty="0">
                <a:latin typeface="+mn-ea"/>
                <a:ea typeface="+mn-ea"/>
              </a:rPr>
              <a:t>-&gt;</a:t>
            </a:r>
            <a:r>
              <a:rPr lang="ko-KR" altLang="en-US" sz="2000" spc="-50" dirty="0">
                <a:latin typeface="+mn-ea"/>
                <a:ea typeface="+mn-ea"/>
              </a:rPr>
              <a:t> 한국환경공단</a:t>
            </a:r>
            <a:r>
              <a:rPr lang="en-US" altLang="ko-KR" sz="2000" spc="-50" dirty="0">
                <a:latin typeface="+mn-ea"/>
                <a:ea typeface="+mn-ea"/>
              </a:rPr>
              <a:t>_</a:t>
            </a:r>
            <a:r>
              <a:rPr lang="ko-KR" altLang="en-US" sz="2000" spc="-50" dirty="0">
                <a:latin typeface="+mn-ea"/>
                <a:ea typeface="+mn-ea"/>
              </a:rPr>
              <a:t>대기오염정보 선택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210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날씨 정보 받아오기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기상청에서 날씨정보 받기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70BAF7-5C71-014C-A16A-71AA9FE32EB8}"/>
              </a:ext>
            </a:extLst>
          </p:cNvPr>
          <p:cNvSpPr/>
          <p:nvPr/>
        </p:nvSpPr>
        <p:spPr>
          <a:xfrm>
            <a:off x="611560" y="1297125"/>
            <a:ext cx="7776864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" altLang="ko-KR" sz="2000" spc="-50" dirty="0">
                <a:latin typeface="+mn-ea"/>
                <a:ea typeface="+mn-ea"/>
                <a:hlinkClick r:id="rId3"/>
              </a:rPr>
              <a:t>http://</a:t>
            </a:r>
            <a:r>
              <a:rPr lang="en" altLang="ko-KR" sz="2000" spc="-50" dirty="0" err="1">
                <a:latin typeface="+mn-ea"/>
                <a:ea typeface="+mn-ea"/>
                <a:hlinkClick r:id="rId3"/>
              </a:rPr>
              <a:t>www.weather.go.kr</a:t>
            </a:r>
            <a:r>
              <a:rPr lang="en" altLang="ko-KR" sz="2000" spc="-50" dirty="0">
                <a:latin typeface="+mn-ea"/>
                <a:ea typeface="+mn-ea"/>
                <a:hlinkClick r:id="rId3"/>
              </a:rPr>
              <a:t>/weather/</a:t>
            </a:r>
            <a:r>
              <a:rPr lang="en" altLang="ko-KR" sz="2000" spc="-50" dirty="0" err="1">
                <a:latin typeface="+mn-ea"/>
                <a:ea typeface="+mn-ea"/>
                <a:hlinkClick r:id="rId3"/>
              </a:rPr>
              <a:t>lifenindustry</a:t>
            </a:r>
            <a:r>
              <a:rPr lang="en" altLang="ko-KR" sz="2000" spc="-50" dirty="0">
                <a:latin typeface="+mn-ea"/>
                <a:ea typeface="+mn-ea"/>
                <a:hlinkClick r:id="rId3"/>
              </a:rPr>
              <a:t>/</a:t>
            </a:r>
            <a:r>
              <a:rPr lang="en" altLang="ko-KR" sz="2000" spc="-50" dirty="0" err="1">
                <a:latin typeface="+mn-ea"/>
                <a:ea typeface="+mn-ea"/>
                <a:hlinkClick r:id="rId3"/>
              </a:rPr>
              <a:t>sevice_rss.jsp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AD09283-4A18-E441-A9EE-035D43B8F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59" y="1916832"/>
            <a:ext cx="6526882" cy="47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날씨 정보 받아오기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52DBDAD-511B-024A-B45F-A3D5E4687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24740"/>
            <a:ext cx="3459211" cy="60891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598E551-167B-DB49-BD59-95D8372E4F48}"/>
              </a:ext>
            </a:extLst>
          </p:cNvPr>
          <p:cNvSpPr/>
          <p:nvPr/>
        </p:nvSpPr>
        <p:spPr>
          <a:xfrm>
            <a:off x="323528" y="6206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dirty="0"/>
              <a:t>http://www.weather.go.kr/images/weather/lifenindustry/dongnaeforecast_rss.pdf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14CE3B-7639-D541-B2A0-599A169C1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" y="1281353"/>
            <a:ext cx="5071338" cy="52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2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날씨 정보 받아오기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8BB4718-7314-F04C-8A8E-5C32F7127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" y="941668"/>
            <a:ext cx="3563888" cy="27339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C959B2-D4E6-0446-B602-2674DEDD5B97}"/>
              </a:ext>
            </a:extLst>
          </p:cNvPr>
          <p:cNvSpPr/>
          <p:nvPr/>
        </p:nvSpPr>
        <p:spPr>
          <a:xfrm>
            <a:off x="35361" y="516423"/>
            <a:ext cx="7776864" cy="425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파일 </a:t>
            </a:r>
            <a:r>
              <a:rPr lang="en-US" altLang="ko-KR" sz="2000" spc="-50" dirty="0">
                <a:latin typeface="+mn-ea"/>
                <a:ea typeface="+mn-ea"/>
              </a:rPr>
              <a:t>-&gt;</a:t>
            </a:r>
            <a:r>
              <a:rPr lang="ko-KR" altLang="en-US" sz="2000" spc="-50" dirty="0">
                <a:latin typeface="+mn-ea"/>
                <a:ea typeface="+mn-ea"/>
              </a:rPr>
              <a:t> 예제 </a:t>
            </a:r>
            <a:r>
              <a:rPr lang="en-US" altLang="ko-KR" sz="2000" spc="-50" dirty="0">
                <a:latin typeface="+mn-ea"/>
                <a:ea typeface="+mn-ea"/>
              </a:rPr>
              <a:t>-&gt;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 err="1">
                <a:latin typeface="+mn-ea"/>
                <a:ea typeface="+mn-ea"/>
              </a:rPr>
              <a:t>HTTPClient</a:t>
            </a:r>
            <a:r>
              <a:rPr lang="en-US" altLang="ko-KR" sz="2000" spc="-50" dirty="0">
                <a:latin typeface="+mn-ea"/>
                <a:ea typeface="+mn-ea"/>
              </a:rPr>
              <a:t> -&gt; </a:t>
            </a:r>
            <a:r>
              <a:rPr lang="en-US" altLang="ko-KR" sz="2000" spc="-50" dirty="0" err="1">
                <a:latin typeface="+mn-ea"/>
                <a:ea typeface="+mn-ea"/>
              </a:rPr>
              <a:t>BasicHttpClient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A59FE5B-1DE5-EA48-8449-469253682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13037"/>
            <a:ext cx="5150654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9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버스 도착 정보 받아오기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959B2-D4E6-0446-B602-2674DEDD5B97}"/>
              </a:ext>
            </a:extLst>
          </p:cNvPr>
          <p:cNvSpPr/>
          <p:nvPr/>
        </p:nvSpPr>
        <p:spPr>
          <a:xfrm>
            <a:off x="35496" y="692696"/>
            <a:ext cx="77768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예시</a:t>
            </a:r>
            <a:r>
              <a:rPr lang="en-US" altLang="ko-KR" sz="2000" spc="-50" dirty="0">
                <a:latin typeface="+mn-ea"/>
                <a:ea typeface="+mn-ea"/>
              </a:rPr>
              <a:t>)</a:t>
            </a:r>
            <a:r>
              <a:rPr lang="ko-KR" altLang="en-US" sz="2000" spc="-50" dirty="0">
                <a:latin typeface="+mn-ea"/>
                <a:ea typeface="+mn-ea"/>
              </a:rPr>
              <a:t> 위례한화오벨리스크 정류장 </a:t>
            </a:r>
            <a:r>
              <a:rPr lang="en-US" altLang="ko-KR" sz="2000" spc="-50" dirty="0">
                <a:latin typeface="+mn-ea"/>
                <a:ea typeface="+mn-ea"/>
              </a:rPr>
              <a:t>-&gt;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 err="1">
                <a:latin typeface="+mn-ea"/>
                <a:ea typeface="+mn-ea"/>
              </a:rPr>
              <a:t>가락시장역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도착정보를</a:t>
            </a:r>
            <a:r>
              <a:rPr lang="ko-KR" altLang="en-US" sz="2000" spc="-50" dirty="0">
                <a:latin typeface="+mn-ea"/>
                <a:ea typeface="+mn-ea"/>
              </a:rPr>
              <a:t> 알 수 있으면 준비하기 </a:t>
            </a:r>
            <a:r>
              <a:rPr lang="ko-KR" altLang="en-US" sz="2000" spc="-50" dirty="0" err="1">
                <a:latin typeface="+mn-ea"/>
                <a:ea typeface="+mn-ea"/>
              </a:rPr>
              <a:t>편할텐데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한화오벨리스크 정류장의 </a:t>
            </a:r>
            <a:r>
              <a:rPr lang="en-US" altLang="ko-KR" sz="2000" spc="-50" dirty="0">
                <a:latin typeface="+mn-ea"/>
                <a:ea typeface="+mn-ea"/>
              </a:rPr>
              <a:t>50</a:t>
            </a:r>
            <a:r>
              <a:rPr lang="ko-KR" altLang="en-US" sz="2000" spc="-50" dirty="0">
                <a:latin typeface="+mn-ea"/>
                <a:ea typeface="+mn-ea"/>
              </a:rPr>
              <a:t>번 버스 </a:t>
            </a:r>
            <a:r>
              <a:rPr lang="ko-KR" altLang="en-US" sz="2000" spc="-50" dirty="0" err="1">
                <a:latin typeface="+mn-ea"/>
                <a:ea typeface="+mn-ea"/>
              </a:rPr>
              <a:t>도착정보를</a:t>
            </a:r>
            <a:r>
              <a:rPr lang="ko-KR" altLang="en-US" sz="2000" spc="-50" dirty="0">
                <a:latin typeface="+mn-ea"/>
                <a:ea typeface="+mn-ea"/>
              </a:rPr>
              <a:t> 알아보자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BD39B0E-2B79-BD46-87D3-AE6098E4B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14" y="2266643"/>
            <a:ext cx="2356186" cy="4406608"/>
          </a:xfrm>
          <a:prstGeom prst="rect">
            <a:avLst/>
          </a:prstGeom>
        </p:spPr>
      </p:pic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7103BF8-7FE3-AC4A-BFA2-E687B88A5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08" y="2262682"/>
            <a:ext cx="4307331" cy="43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81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버스 도착 정보 받아오기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959B2-D4E6-0446-B602-2674DEDD5B97}"/>
              </a:ext>
            </a:extLst>
          </p:cNvPr>
          <p:cNvSpPr/>
          <p:nvPr/>
        </p:nvSpPr>
        <p:spPr>
          <a:xfrm>
            <a:off x="35361" y="516423"/>
            <a:ext cx="777686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경기도 기준 원하는 버스 도착 정보 얻기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버스노선 조회 서비스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정류소 조회 서비스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버스 도착 정보 조회 서비스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7470428-3259-5146-A429-EF440D46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5" y="2397211"/>
            <a:ext cx="7969633" cy="25160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870144-590E-034E-A7E3-CF1A6E572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0" y="5008928"/>
            <a:ext cx="8012502" cy="15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49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활용</a:t>
            </a:r>
            <a:r>
              <a:rPr lang="en-US" altLang="ko-KR" dirty="0"/>
              <a:t> </a:t>
            </a:r>
            <a:r>
              <a:rPr lang="ko-KR" altLang="en-US" dirty="0"/>
              <a:t>버스 도착 정보 받아오기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C959B2-D4E6-0446-B602-2674DEDD5B97}"/>
              </a:ext>
            </a:extLst>
          </p:cNvPr>
          <p:cNvSpPr/>
          <p:nvPr/>
        </p:nvSpPr>
        <p:spPr>
          <a:xfrm>
            <a:off x="249" y="692696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활용신청</a:t>
            </a:r>
            <a:r>
              <a:rPr lang="ko-KR" altLang="en-US" sz="2000" spc="-50" dirty="0">
                <a:latin typeface="+mn-ea"/>
                <a:ea typeface="+mn-ea"/>
              </a:rPr>
              <a:t> 버튼 </a:t>
            </a:r>
            <a:r>
              <a:rPr lang="en-US" altLang="ko-KR" sz="2000" spc="-50" dirty="0">
                <a:latin typeface="+mn-ea"/>
                <a:ea typeface="+mn-ea"/>
              </a:rPr>
              <a:t>-&gt;</a:t>
            </a:r>
            <a:r>
              <a:rPr lang="ko-KR" altLang="en-US" sz="2000" spc="-50" dirty="0">
                <a:latin typeface="+mn-ea"/>
                <a:ea typeface="+mn-ea"/>
              </a:rPr>
              <a:t> 회원가입 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9F0E8A1-D44E-1245-9425-47BD8AAA9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75096"/>
            <a:ext cx="6228184" cy="30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2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8220</TotalTime>
  <Words>323</Words>
  <Application>Microsoft Macintosh PowerPoint</Application>
  <PresentationFormat>화면 슬라이드 쇼(4:3)</PresentationFormat>
  <Paragraphs>51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맑은 고딕</vt:lpstr>
      <vt:lpstr>Office 테마</vt:lpstr>
      <vt:lpstr>PowerPoint 프레젠테이션</vt:lpstr>
      <vt:lpstr>공공데이터 활용</vt:lpstr>
      <vt:lpstr>공공데이터 활용</vt:lpstr>
      <vt:lpstr>공공데이터 활용 날씨 정보 받아오기</vt:lpstr>
      <vt:lpstr>공공데이터 활용 날씨 정보 받아오기</vt:lpstr>
      <vt:lpstr>공공데이터 활용 날씨 정보 받아오기</vt:lpstr>
      <vt:lpstr>공공데이터 활용 버스 도착 정보 받아오기</vt:lpstr>
      <vt:lpstr>공공데이터 활용 버스 도착 정보 받아오기</vt:lpstr>
      <vt:lpstr>공공데이터 활용 버스 도착 정보 받아오기</vt:lpstr>
      <vt:lpstr>공공데이터 활용 버스 도착 정보 받아오기</vt:lpstr>
      <vt:lpstr>공공데이터 활용 버스 도착 정보 받아오기</vt:lpstr>
      <vt:lpstr>공공데이터 활용 버스 도착 정보 받아오기</vt:lpstr>
      <vt:lpstr>공공데이터 활용 버스 도착 정보 받아오기</vt:lpstr>
      <vt:lpstr>공공데이터 활용 버스 도착 정보 받아오기</vt:lpstr>
      <vt:lpstr>공공데이터 활용 버스 도착 정보 받아오기</vt:lpstr>
      <vt:lpstr>공공데이터 활용 버스 도착 정보 받아오기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김창호</cp:lastModifiedBy>
  <cp:revision>841</cp:revision>
  <dcterms:created xsi:type="dcterms:W3CDTF">2012-07-11T10:23:22Z</dcterms:created>
  <dcterms:modified xsi:type="dcterms:W3CDTF">2020-07-15T19:26:27Z</dcterms:modified>
</cp:coreProperties>
</file>